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097" autoAdjust="0"/>
  </p:normalViewPr>
  <p:slideViewPr>
    <p:cSldViewPr snapToGrid="0" snapToObjects="1">
      <p:cViewPr varScale="1">
        <p:scale>
          <a:sx n="69" d="100"/>
          <a:sy n="69" d="100"/>
        </p:scale>
        <p:origin x="1272" y="28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520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1: TITLE SLIDE</a:t>
            </a:r>
          </a:p>
          <a:p>
            <a:r>
              <a:t>Display this as participants arrive.</a:t>
            </a:r>
          </a:p>
          <a:p>
            <a:endParaRPr/>
          </a:p>
          <a:p>
            <a:r>
              <a:t>BEFORE THE SESSION:</a:t>
            </a:r>
          </a:p>
          <a:p>
            <a:r>
              <a:t>• Have ChatGPT open in another browser tab (chat.openai.com)</a:t>
            </a:r>
          </a:p>
          <a:p>
            <a:r>
              <a:t>• Test your WiFi connection</a:t>
            </a:r>
          </a:p>
          <a:p>
            <a:r>
              <a:t>• Prepare QR code for ChatGPT access if needed</a:t>
            </a:r>
          </a:p>
          <a:p>
            <a:r>
              <a:t>• Have backup screenshots ready in case WiFi fails</a:t>
            </a:r>
          </a:p>
          <a:p>
            <a:r>
              <a:t>• Welcome participants individually as they arrive</a:t>
            </a:r>
          </a:p>
          <a:p>
            <a:r>
              <a:t>• Check room setup - can everyone see the screen?</a:t>
            </a:r>
          </a:p>
          <a:p>
            <a:endParaRPr/>
          </a:p>
          <a:p>
            <a:r>
              <a:t>TIMING: Pre-session display</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10: KEY TAKEAWAYS &amp; NEXT SESSION</a:t>
            </a:r>
          </a:p>
          <a:p>
            <a:endParaRPr/>
          </a:p>
          <a:p>
            <a:r>
              <a:t>RECAP THE KEY POINTS:</a:t>
            </a:r>
          </a:p>
          <a:p>
            <a:r>
              <a:t>Read through the bullet points, emphasizing:</a:t>
            </a:r>
          </a:p>
          <a:p>
            <a:r>
              <a:t>• "Hallucinations are real - AI sounds confident while being wrong"</a:t>
            </a:r>
          </a:p>
          <a:p>
            <a:r>
              <a:t>• "DfE is clear: start teacher-facing, pupil-facing needs great care"</a:t>
            </a:r>
          </a:p>
          <a:p>
            <a:r>
              <a:t>• "Human judgement is non-negotiable"</a:t>
            </a:r>
          </a:p>
          <a:p>
            <a:r>
              <a:t>• "You are accountable"</a:t>
            </a:r>
          </a:p>
          <a:p>
            <a:r>
              <a:t>• "AI assists. Humans decide."</a:t>
            </a:r>
          </a:p>
          <a:p>
            <a:endParaRPr/>
          </a:p>
          <a:p>
            <a:r>
              <a:t>PREVIEW SESSION 2:</a:t>
            </a:r>
          </a:p>
          <a:p>
            <a:r>
              <a:t>"Next session we'll dig into the legal and ethical framework:</a:t>
            </a:r>
          </a:p>
          <a:p>
            <a:r>
              <a:t>• Data protection - what you can and can't put into AI</a:t>
            </a:r>
          </a:p>
          <a:p>
            <a:r>
              <a:t>• IP rights - who owns what</a:t>
            </a:r>
          </a:p>
          <a:p>
            <a:r>
              <a:t>• Safeguarding essentials from KCSIE"</a:t>
            </a:r>
          </a:p>
          <a:p>
            <a:endParaRPr/>
          </a:p>
          <a:p>
            <a:r>
              <a:t>"These are the things that could land schools in trouble if you get them wrong, so we'll make them practical and clear."</a:t>
            </a:r>
          </a:p>
          <a:p>
            <a:endParaRPr/>
          </a:p>
          <a:p>
            <a:r>
              <a:t>OPEN FOR QUESTIONS:</a:t>
            </a:r>
          </a:p>
          <a:p>
            <a:r>
              <a:t>"What questions do you have?"</a:t>
            </a:r>
          </a:p>
          <a:p>
            <a:endParaRPr/>
          </a:p>
          <a:p>
            <a:r>
              <a:t>Give 2-3 minutes for questions.</a:t>
            </a:r>
          </a:p>
          <a:p>
            <a:endParaRPr/>
          </a:p>
          <a:p>
            <a:r>
              <a:t>COMMON QUESTIONS TO ANTICIPATE:</a:t>
            </a:r>
          </a:p>
          <a:p>
            <a:r>
              <a:t>• "Do we have to use AI?" → "No, DfE guidance says schools make their own choices. This is about informed choice."</a:t>
            </a:r>
          </a:p>
          <a:p>
            <a:r>
              <a:t>• "Will AI replace teachers?" → "DfE is clear: technology should not replace the teacher-student relationship."</a:t>
            </a:r>
          </a:p>
          <a:p>
            <a:r>
              <a:t>• "What about cheating?" → "We'll cover that in Session 4 in detail."</a:t>
            </a:r>
          </a:p>
          <a:p>
            <a:r>
              <a:t>• "Which tool should we use?" → "Start with ChatGPT free if you're new. If your school has M365, Copilot integrates well."</a:t>
            </a:r>
          </a:p>
          <a:p>
            <a:endParaRPr/>
          </a:p>
          <a:p>
            <a:r>
              <a:t>THANK PARTICIPANTS:</a:t>
            </a:r>
          </a:p>
          <a:p>
            <a:r>
              <a:t>"Thank you for engaging today. Remember - start small, stay curious, stay safe."</a:t>
            </a:r>
          </a:p>
          <a:p>
            <a:endParaRPr/>
          </a:p>
          <a:p>
            <a:r>
              <a:t>TIMING: 3-5 minutes</a:t>
            </a:r>
          </a:p>
          <a:p>
            <a:r>
              <a:t>CHECKPOINT: Finish by 55 minutes, leaving 5 minutes buffer</a:t>
            </a:r>
          </a:p>
          <a:p>
            <a:endParaRPr/>
          </a:p>
          <a:p>
            <a:r>
              <a:t>TOTAL SESSION TIME: 55-60 minutes</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dirty="0"/>
              <a:t>SLIDE 2: PRIOR KNOWLEDGE CHECK &amp; OBJECTIVES</a:t>
            </a:r>
          </a:p>
          <a:p>
            <a:endParaRPr dirty="0"/>
          </a:p>
          <a:p>
            <a:r>
              <a:rPr dirty="0"/>
              <a:t>ASK FOR SHOW OF HANDS:</a:t>
            </a:r>
          </a:p>
          <a:p>
            <a:r>
              <a:rPr dirty="0"/>
              <a:t>Go through each option A-E separately. Do a quick count.</a:t>
            </a:r>
          </a:p>
          <a:p>
            <a:r>
              <a:rPr dirty="0"/>
              <a:t>"Show of hands - who's at A? B? C? D? E?"</a:t>
            </a:r>
          </a:p>
          <a:p>
            <a:endParaRPr dirty="0"/>
          </a:p>
          <a:p>
            <a:r>
              <a:rPr dirty="0"/>
              <a:t>Acknowledge the range: "Great, we have a mix of experience levels here - this session works for everyone."</a:t>
            </a:r>
          </a:p>
          <a:p>
            <a:endParaRPr dirty="0"/>
          </a:p>
          <a:p>
            <a:r>
              <a:rPr dirty="0"/>
              <a:t>READ THE OBJECTIVES ALOUD:</a:t>
            </a:r>
          </a:p>
          <a:p>
            <a:r>
              <a:rPr dirty="0"/>
              <a:t>Emphasize "by the end" - these are achievable today.</a:t>
            </a:r>
          </a:p>
          <a:p>
            <a:r>
              <a:rPr dirty="0"/>
              <a:t>Point out the final objective: "You'll leave with something usable."</a:t>
            </a:r>
          </a:p>
          <a:p>
            <a:endParaRPr dirty="0"/>
          </a:p>
          <a:p>
            <a:r>
              <a:rPr dirty="0"/>
              <a:t>Don't dwell on the UNESCO/DfE references - they're for documentation.</a:t>
            </a:r>
          </a:p>
          <a:p>
            <a:endParaRPr dirty="0"/>
          </a:p>
          <a:p>
            <a:r>
              <a:rPr dirty="0"/>
              <a:t>TIMING: 2 minutes total</a:t>
            </a:r>
          </a:p>
          <a:p>
            <a:r>
              <a:rPr dirty="0"/>
              <a:t>CHECKPOINT: You should finish this slide by 2 minutes into the session</a:t>
            </a:r>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dirty="0"/>
              <a:t>SLIDE 3: WHAT IS GENERATIVE AI?</a:t>
            </a:r>
          </a:p>
          <a:p>
            <a:endParaRPr dirty="0"/>
          </a:p>
          <a:p>
            <a:r>
              <a:rPr dirty="0"/>
              <a:t>EXPLAIN THE DISTINCTION:</a:t>
            </a:r>
          </a:p>
          <a:p>
            <a:r>
              <a:rPr dirty="0"/>
              <a:t>"Traditional AI analyses and recommends - like Netflix suggesting shows or your spam filter.</a:t>
            </a:r>
          </a:p>
          <a:p>
            <a:r>
              <a:rPr dirty="0"/>
              <a:t>Generative AI CREATES new content - it writes, generates images, produces code."</a:t>
            </a:r>
          </a:p>
          <a:p>
            <a:endParaRPr dirty="0"/>
          </a:p>
          <a:p>
            <a:r>
              <a:rPr dirty="0"/>
              <a:t>USE THE ANALOGY:</a:t>
            </a:r>
          </a:p>
          <a:p>
            <a:r>
              <a:rPr dirty="0"/>
              <a:t>"Think of it like predictive text on your phone, but trained on the entire internet."</a:t>
            </a:r>
          </a:p>
          <a:p>
            <a:endParaRPr dirty="0"/>
          </a:p>
          <a:p>
            <a:r>
              <a:rPr dirty="0"/>
              <a:t>EMPHASIZE STEP 3 - PREDICTION:</a:t>
            </a:r>
          </a:p>
          <a:p>
            <a:r>
              <a:rPr dirty="0"/>
              <a:t>"This is crucial: it predicts patterns, it doesn't understand meaning. That's why it can be wrong."</a:t>
            </a:r>
          </a:p>
          <a:p>
            <a:endParaRPr dirty="0"/>
          </a:p>
          <a:p>
            <a:r>
              <a:rPr dirty="0"/>
              <a:t>DEFINE HALLUCINATION:</a:t>
            </a:r>
          </a:p>
          <a:p>
            <a:r>
              <a:rPr dirty="0"/>
              <a:t>"When AI generates false information presented confidently as fact."</a:t>
            </a:r>
          </a:p>
          <a:p>
            <a:endParaRPr dirty="0"/>
          </a:p>
          <a:p>
            <a:r>
              <a:rPr dirty="0"/>
              <a:t>KEY MESSAGE:</a:t>
            </a:r>
          </a:p>
          <a:p>
            <a:r>
              <a:rPr dirty="0"/>
              <a:t>"Your subject expertise is what makes AI useful - you're the fact-checker and quality controller."</a:t>
            </a:r>
          </a:p>
          <a:p>
            <a:endParaRPr dirty="0"/>
          </a:p>
          <a:p>
            <a:r>
              <a:rPr dirty="0"/>
              <a:t>LIVE DEMO (2 minutes):</a:t>
            </a:r>
          </a:p>
          <a:p>
            <a:r>
              <a:rPr dirty="0"/>
              <a:t>• Share your screen</a:t>
            </a:r>
          </a:p>
          <a:p>
            <a:r>
              <a:rPr dirty="0"/>
              <a:t>• Go to ChatGPT</a:t>
            </a:r>
          </a:p>
          <a:p>
            <a:r>
              <a:rPr dirty="0"/>
              <a:t>• Type: "Write a Year 4 homework task on Vikings"</a:t>
            </a:r>
          </a:p>
          <a:p>
            <a:r>
              <a:rPr dirty="0"/>
              <a:t>• Let it generate in real time</a:t>
            </a:r>
          </a:p>
          <a:p>
            <a:r>
              <a:rPr dirty="0"/>
              <a:t>• Read some of it aloud</a:t>
            </a:r>
          </a:p>
          <a:p>
            <a:r>
              <a:rPr dirty="0"/>
              <a:t>• Say: "Sounds pretty good, right? We'll test that assumption in a moment."</a:t>
            </a:r>
          </a:p>
          <a:p>
            <a:r>
              <a:rPr dirty="0"/>
              <a:t>• DON'T evaluate yet - just show the speed and confidence</a:t>
            </a:r>
          </a:p>
          <a:p>
            <a:endParaRPr dirty="0"/>
          </a:p>
          <a:p>
            <a:r>
              <a:rPr dirty="0"/>
              <a:t>TIMING: 6 minutes total (including demo)</a:t>
            </a:r>
          </a:p>
          <a:p>
            <a:r>
              <a:rPr dirty="0"/>
              <a:t>CHECKPOINT: You should finish this slide by 8 minutes</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dirty="0"/>
              <a:t>SLIDE 4: DfE THREE-PRINCIPLE FRAMEWORK</a:t>
            </a:r>
          </a:p>
          <a:p>
            <a:endParaRPr dirty="0"/>
          </a:p>
          <a:p>
            <a:r>
              <a:rPr dirty="0"/>
              <a:t>READ EACH PRINCIPLE CLEARLY:</a:t>
            </a:r>
          </a:p>
          <a:p>
            <a:endParaRPr dirty="0"/>
          </a:p>
          <a:p>
            <a:r>
              <a:rPr dirty="0"/>
              <a:t>PRINCIPLE 1: "Start here - with teacher-facing uses. These are lower risk because teachers are applying professional judgement throughout."</a:t>
            </a:r>
          </a:p>
          <a:p>
            <a:r>
              <a:rPr dirty="0"/>
              <a:t>Emphasize: "with professional oversight" for feedback generation.</a:t>
            </a:r>
          </a:p>
          <a:p>
            <a:endParaRPr dirty="0"/>
          </a:p>
          <a:p>
            <a:r>
              <a:rPr dirty="0"/>
              <a:t>PRINCIPLE 2: "Notice the language: GREAT CARE. This doesn't mean don't do it - it means proceed carefully with proper safeguards in place."</a:t>
            </a:r>
          </a:p>
          <a:p>
            <a:r>
              <a:rPr dirty="0"/>
              <a:t>"We'll cover pupil-facing use properly in Session 5."</a:t>
            </a:r>
          </a:p>
          <a:p>
            <a:r>
              <a:rPr dirty="0"/>
              <a:t>Point out age restrictions - most tools are 13+ or 18+.</a:t>
            </a:r>
          </a:p>
          <a:p>
            <a:endParaRPr dirty="0"/>
          </a:p>
          <a:p>
            <a:r>
              <a:rPr dirty="0"/>
              <a:t>PRINCIPLE 3: "This is crucial - you remain accountable, not the AI."</a:t>
            </a:r>
          </a:p>
          <a:p>
            <a:r>
              <a:rPr dirty="0"/>
              <a:t>Read the DfE quote aloud: "AI cannot replace the judgement and deep subject knowledge of a human expert."</a:t>
            </a:r>
          </a:p>
          <a:p>
            <a:r>
              <a:rPr dirty="0"/>
              <a:t>"Think of AI like a calculator or spellchecker - a tool that assists you, but you make the decisions."</a:t>
            </a:r>
          </a:p>
          <a:p>
            <a:endParaRPr dirty="0"/>
          </a:p>
          <a:p>
            <a:r>
              <a:rPr dirty="0"/>
              <a:t>EMPHASIZE THE FINAL LINE:</a:t>
            </a:r>
          </a:p>
          <a:p>
            <a:r>
              <a:rPr dirty="0"/>
              <a:t>"AI assists. Humans decide."</a:t>
            </a:r>
          </a:p>
          <a:p>
            <a:endParaRPr dirty="0"/>
          </a:p>
          <a:p>
            <a:r>
              <a:rPr dirty="0"/>
              <a:t>TIMING: 5 minutes</a:t>
            </a:r>
          </a:p>
          <a:p>
            <a:r>
              <a:rPr dirty="0"/>
              <a:t>CHECKPOINT: You should finish this slide by 13 minutes into the session</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dirty="0"/>
              <a:t>SLIDE 5: HANDS-ON TASK</a:t>
            </a:r>
          </a:p>
          <a:p>
            <a:endParaRPr dirty="0"/>
          </a:p>
          <a:p>
            <a:r>
              <a:rPr dirty="0"/>
              <a:t>DISPLAY QR CODE OR URL:</a:t>
            </a:r>
          </a:p>
          <a:p>
            <a:r>
              <a:rPr dirty="0"/>
              <a:t>Show chat.openai.com clearly on screen.</a:t>
            </a:r>
          </a:p>
          <a:p>
            <a:endParaRPr dirty="0"/>
          </a:p>
          <a:p>
            <a:r>
              <a:rPr dirty="0"/>
              <a:t>INSTRUCTIONS:</a:t>
            </a:r>
          </a:p>
          <a:p>
            <a:r>
              <a:rPr dirty="0"/>
              <a:t>"Now you're going to use AI yourselves and evaluate what it produces."</a:t>
            </a:r>
          </a:p>
          <a:p>
            <a:endParaRPr dirty="0"/>
          </a:p>
          <a:p>
            <a:r>
              <a:rPr dirty="0"/>
              <a:t>CHECK DEVICE ACCESS:</a:t>
            </a:r>
          </a:p>
          <a:p>
            <a:r>
              <a:rPr dirty="0"/>
              <a:t>"Does everyone have access to a device? If not, please pair up with someone nearby - watching and discussing together is just as valuable."</a:t>
            </a:r>
          </a:p>
          <a:p>
            <a:endParaRPr dirty="0"/>
          </a:p>
          <a:p>
            <a:r>
              <a:rPr dirty="0"/>
              <a:t>EXPLAIN THE TASK:</a:t>
            </a:r>
          </a:p>
          <a:p>
            <a:r>
              <a:rPr dirty="0"/>
              <a:t>"You'll generate a lesson plan in about 2 minutes, then spend 8 minutes evaluating it using the checklist, then 10 minutes refining it to make it classroom-ready."</a:t>
            </a:r>
          </a:p>
          <a:p>
            <a:endParaRPr dirty="0"/>
          </a:p>
          <a:p>
            <a:r>
              <a:rPr dirty="0"/>
              <a:t>POINT TO THE EVALUATION CHECKLIST:</a:t>
            </a:r>
          </a:p>
          <a:p>
            <a:r>
              <a:rPr dirty="0"/>
              <a:t>"This is what you're assessing - accuracy, appropriateness, completeness, and usability. Apply your professional judgement."</a:t>
            </a:r>
          </a:p>
          <a:p>
            <a:endParaRPr dirty="0"/>
          </a:p>
          <a:p>
            <a:r>
              <a:rPr dirty="0"/>
              <a:t>SET EXPECTATIONS:</a:t>
            </a:r>
          </a:p>
          <a:p>
            <a:r>
              <a:rPr dirty="0"/>
              <a:t>"The goal is to leave with a lesson plan you can actually use next week."</a:t>
            </a:r>
          </a:p>
          <a:p>
            <a:endParaRPr dirty="0"/>
          </a:p>
          <a:p>
            <a:r>
              <a:rPr dirty="0"/>
              <a:t>START THE TIMER:</a:t>
            </a:r>
          </a:p>
          <a:p>
            <a:r>
              <a:rPr dirty="0"/>
              <a:t>Set a visible timer if possible, or note the time.</a:t>
            </a:r>
          </a:p>
          <a:p>
            <a:endParaRPr dirty="0"/>
          </a:p>
          <a:p>
            <a:r>
              <a:rPr dirty="0"/>
              <a:t>TIMING: 1 minute for instructions, then 20 minutes working time</a:t>
            </a:r>
          </a:p>
          <a:p>
            <a:r>
              <a:rPr dirty="0"/>
              <a:t>CHECKPOINT: Instructions finish at 14 minutes; working time ends at 34 minutes</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6: PROMPTS - CHOOSE YOURS</a:t>
            </a:r>
          </a:p>
          <a:p>
            <a:endParaRPr/>
          </a:p>
          <a:p>
            <a:r>
              <a:t>DISPLAY THIS DURING WORKING TIME:</a:t>
            </a:r>
          </a:p>
          <a:p>
            <a:r>
              <a:t>Leave this visible while participants are working.</a:t>
            </a:r>
          </a:p>
          <a:p>
            <a:endParaRPr/>
          </a:p>
          <a:p>
            <a:r>
              <a:t>CIRCULATE THE ROOM:</a:t>
            </a:r>
          </a:p>
          <a:p>
            <a:r>
              <a:t>• Help with technical issues</a:t>
            </a:r>
          </a:p>
          <a:p>
            <a:r>
              <a:t>• Answer questions about prompts</a:t>
            </a:r>
          </a:p>
          <a:p>
            <a:r>
              <a:t>• Observe what people are generating</a:t>
            </a:r>
          </a:p>
          <a:p>
            <a:r>
              <a:t>• Note interesting findings to discuss later</a:t>
            </a:r>
          </a:p>
          <a:p>
            <a:endParaRPr/>
          </a:p>
          <a:p>
            <a:r>
              <a:t>ENCOURAGE ADAPTATION:</a:t>
            </a:r>
          </a:p>
          <a:p>
            <a:r>
              <a:t>If someone asks, say: "Feel free to adapt the year group or topic to something you're teaching soon - that makes it more immediately useful."</a:t>
            </a:r>
          </a:p>
          <a:p>
            <a:endParaRPr/>
          </a:p>
          <a:p>
            <a:r>
              <a:t>IF SOMEONE STRUGGLES:</a:t>
            </a:r>
          </a:p>
          <a:p>
            <a:r>
              <a:t>"Try choosing a topic you're actually teaching next week - it'll be easier to evaluate because you know the content."</a:t>
            </a:r>
          </a:p>
          <a:p>
            <a:endParaRPr/>
          </a:p>
          <a:p>
            <a:r>
              <a:t>IF SOMEONE FINISHES EARLY:</a:t>
            </a:r>
          </a:p>
          <a:p>
            <a:r>
              <a:t>"Great - now spend time on the evaluation checklist. What would you need to change? What's inaccurate? How would you adapt this for your specific class?"</a:t>
            </a:r>
          </a:p>
          <a:p>
            <a:endParaRPr/>
          </a:p>
          <a:p>
            <a:r>
              <a:t>TIMING: Display throughout 20-minute working time</a:t>
            </a:r>
          </a:p>
          <a:p>
            <a:r>
              <a:t>This is slides 5-6 combined for the working period</a:t>
            </a:r>
          </a:p>
        </p:txBody>
      </p:sp>
      <p:sp>
        <p:nvSpPr>
          <p:cNvPr id="4" name="Slide Number Placeholder 3"/>
          <p:cNvSpPr>
            <a:spLocks noGrp="1"/>
          </p:cNvSpPr>
          <p:nvPr>
            <p:ph type="sldNum" sz="quarter" idx="5"/>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7: DEBRIEF &amp; KEY INSIGHT</a:t>
            </a:r>
          </a:p>
          <a:p>
            <a:endParaRPr/>
          </a:p>
          <a:p>
            <a:r>
              <a:t>CALL TIME ON THE WORKING PHASE:</a:t>
            </a:r>
          </a:p>
          <a:p>
            <a:r>
              <a:t>"Let's come back together."</a:t>
            </a:r>
          </a:p>
          <a:p>
            <a:endParaRPr/>
          </a:p>
          <a:p>
            <a:r>
              <a:t>QUICK SHOW OF HANDS:</a:t>
            </a:r>
          </a:p>
          <a:p>
            <a:r>
              <a:t>Go through each question:</a:t>
            </a:r>
          </a:p>
          <a:p>
            <a:r>
              <a:t>• "Who got something usable with minor edits?" (count)</a:t>
            </a:r>
          </a:p>
          <a:p>
            <a:r>
              <a:t>• "Who found significant inaccuracies?" (count)</a:t>
            </a:r>
          </a:p>
          <a:p>
            <a:r>
              <a:t>• "Who feels this saved time compared to creating from scratch?" (count)</a:t>
            </a:r>
          </a:p>
          <a:p>
            <a:endParaRPr/>
          </a:p>
          <a:p>
            <a:r>
              <a:t>ACKNOWLEDGE THE RANGE:</a:t>
            </a:r>
          </a:p>
          <a:p>
            <a:r>
              <a:t>"Interesting - about [half/most] found it usable, and [some/many] spotted issues. That's exactly what we'd expect."</a:t>
            </a:r>
          </a:p>
          <a:p>
            <a:endParaRPr/>
          </a:p>
          <a:p>
            <a:r>
              <a:t>ASK FOR SPECIFIC EXAMPLES (1-2 only):</a:t>
            </a:r>
          </a:p>
          <a:p>
            <a:r>
              <a:t>"Would someone like to share a specific example of what worked or what was wrong?"</a:t>
            </a:r>
          </a:p>
          <a:p>
            <a:endParaRPr/>
          </a:p>
          <a:p>
            <a:r>
              <a:t>PROBE FOR DETAILS:</a:t>
            </a:r>
          </a:p>
          <a:p>
            <a:r>
              <a:t>"What exactly was inaccurate?"</a:t>
            </a:r>
          </a:p>
          <a:p>
            <a:r>
              <a:t>"How long would this have taken you to create manually?"</a:t>
            </a:r>
          </a:p>
          <a:p>
            <a:r>
              <a:t>"What did you have to add that the AI missed?"</a:t>
            </a:r>
          </a:p>
          <a:p>
            <a:endParaRPr/>
          </a:p>
          <a:p>
            <a:r>
              <a:t>VALIDATE ALL CONTRIBUTIONS:</a:t>
            </a:r>
          </a:p>
          <a:p>
            <a:r>
              <a:t>"That's a great example" / "That's exactly the kind of critical evaluation we need"</a:t>
            </a:r>
          </a:p>
          <a:p>
            <a:endParaRPr/>
          </a:p>
          <a:p>
            <a:r>
              <a:t>EMPHASIZE THE MODEL:</a:t>
            </a:r>
          </a:p>
          <a:p>
            <a:r>
              <a:t>"This is how it works - AI gives you the scaffold in seconds, you bring the expertise and context. It's augmentation, not replacement."</a:t>
            </a:r>
          </a:p>
          <a:p>
            <a:endParaRPr/>
          </a:p>
          <a:p>
            <a:r>
              <a:t>TIMING: 4 minutes</a:t>
            </a:r>
          </a:p>
          <a:p>
            <a:r>
              <a:t>CHECKPOINT: You should finish this slide by 38 minutes</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8: HUMAN AGENCY &amp; ACCOUNTABILITY</a:t>
            </a:r>
          </a:p>
          <a:p>
            <a:endParaRPr/>
          </a:p>
          <a:p>
            <a:r>
              <a:t>THIS IS SERIOUS CONTENT - SLOW DOWN:</a:t>
            </a:r>
          </a:p>
          <a:p>
            <a:endParaRPr/>
          </a:p>
          <a:p>
            <a:r>
              <a:t>EXPLAIN HUMAN AGENCY:</a:t>
            </a:r>
          </a:p>
          <a:p>
            <a:r>
              <a:t>"AI doesn't just exist - humans made choices throughout its creation. Who funded it? What data was included or excluded? What was prioritized?"</a:t>
            </a:r>
          </a:p>
          <a:p>
            <a:endParaRPr/>
          </a:p>
          <a:p>
            <a:r>
              <a:t>EXAMPLE:</a:t>
            </a:r>
          </a:p>
          <a:p>
            <a:r>
              <a:t>"ChatGPT was trained mainly on English-language, Western sources. That affects its outputs - it might not understand UK curriculum specifics or diverse cultural contexts."</a:t>
            </a:r>
          </a:p>
          <a:p>
            <a:endParaRPr/>
          </a:p>
          <a:p>
            <a:r>
              <a:t>GO THROUGH WHAT AI DOESN'T KNOW:</a:t>
            </a:r>
          </a:p>
          <a:p>
            <a:r>
              <a:t>"The AI that generated your lesson plan doesn't know:</a:t>
            </a:r>
          </a:p>
          <a:p>
            <a:r>
              <a:t>• That you have 3 EAL learners in that class</a:t>
            </a:r>
          </a:p>
          <a:p>
            <a:r>
              <a:t>• That you covered magnets briefly last term</a:t>
            </a:r>
          </a:p>
          <a:p>
            <a:r>
              <a:t>• That Year 3 Blue struggles with practical work</a:t>
            </a:r>
          </a:p>
          <a:p>
            <a:r>
              <a:t>• That this particular student has anxiety about science"</a:t>
            </a:r>
          </a:p>
          <a:p>
            <a:endParaRPr/>
          </a:p>
          <a:p>
            <a:r>
              <a:t>"That contextual knowledge is what makes you irreplaceable."</a:t>
            </a:r>
          </a:p>
          <a:p>
            <a:endParaRPr/>
          </a:p>
          <a:p>
            <a:r>
              <a:t>READ THE ACCOUNTABILITY LIST DELIBERATELY:</a:t>
            </a:r>
          </a:p>
          <a:p>
            <a:r>
              <a:t>"You are accountable for accuracy, appropriateness, safeguarding, bias detection, and educational outcomes."</a:t>
            </a:r>
          </a:p>
          <a:p>
            <a:endParaRPr/>
          </a:p>
          <a:p>
            <a:r>
              <a:t>THE EXAMPLE - LET THIS LAND:</a:t>
            </a:r>
          </a:p>
          <a:p>
            <a:r>
              <a:t>"Imagine you use AI to generate feedback on student essays to save time. The AI gives one student harsh criticism about their writing. But it doesn't know this student has dyslexia, they've just started feeling confident, this is their best work yet. The damage to that student's confidence and progress? That's your responsibility, not the AI's."</a:t>
            </a:r>
          </a:p>
          <a:p>
            <a:endParaRPr/>
          </a:p>
          <a:p>
            <a:r>
              <a:t>Pause after this example.</a:t>
            </a:r>
          </a:p>
          <a:p>
            <a:endParaRPr/>
          </a:p>
          <a:p>
            <a:r>
              <a:t>"This is why the 'human oversight' part isn't optional - relationships and context matter."</a:t>
            </a:r>
          </a:p>
          <a:p>
            <a:endParaRPr/>
          </a:p>
          <a:p>
            <a:r>
              <a:t>TIMING: 5 minutes</a:t>
            </a:r>
          </a:p>
          <a:p>
            <a:r>
              <a:t>CHECKPOINT: You should finish this slide by 43 minutes</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9: FINAL TASK &amp; RESOURCES</a:t>
            </a:r>
          </a:p>
          <a:p>
            <a:endParaRPr/>
          </a:p>
          <a:p>
            <a:r>
              <a:t>GIVE 5 MINUTES FOR COMPLETION:</a:t>
            </a:r>
          </a:p>
          <a:p>
            <a:r>
              <a:t>"Take 5 minutes now to finish refining your lesson plan."</a:t>
            </a:r>
          </a:p>
          <a:p>
            <a:endParaRPr/>
          </a:p>
          <a:p>
            <a:r>
              <a:t>EXPLAIN THE REFINEMENT:</a:t>
            </a:r>
          </a:p>
          <a:p>
            <a:r>
              <a:t>"Fact-check it against your curriculum documents, add context about your specific students, note what you changed and why."</a:t>
            </a:r>
          </a:p>
          <a:p>
            <a:endParaRPr/>
          </a:p>
          <a:p>
            <a:r>
              <a:t>"This is your time-saving output from today - something you can actually use."</a:t>
            </a:r>
          </a:p>
          <a:p>
            <a:endParaRPr/>
          </a:p>
          <a:p>
            <a:r>
              <a:t>CIRCULATE TO HELP:</a:t>
            </a:r>
          </a:p>
          <a:p>
            <a:r>
              <a:t>Walk around, answer questions, provide support.</a:t>
            </a:r>
          </a:p>
          <a:p>
            <a:endParaRPr/>
          </a:p>
          <a:p>
            <a:r>
              <a:t>INTRODUCE THE RESOURCES:</a:t>
            </a:r>
          </a:p>
          <a:p>
            <a:r>
              <a:t>"You're getting 4 key resources today:"</a:t>
            </a:r>
          </a:p>
          <a:p>
            <a:r>
              <a:t>Briefly describe each one:</a:t>
            </a:r>
          </a:p>
          <a:p>
            <a:r>
              <a:t>1. "Prompt Starter Library - 10 ready-to-use prompts for your phase"</a:t>
            </a:r>
          </a:p>
          <a:p>
            <a:r>
              <a:t>2. "5-Minute AI Wins - quick applications that genuinely save time"</a:t>
            </a:r>
          </a:p>
          <a:p>
            <a:r>
              <a:t>3. "Safety Checklist - one-page reference for all AI use"</a:t>
            </a:r>
          </a:p>
          <a:p>
            <a:r>
              <a:t>4. "DfE Guidance Summary - key points distilled"</a:t>
            </a:r>
          </a:p>
          <a:p>
            <a:endParaRPr/>
          </a:p>
          <a:p>
            <a:r>
              <a:t>"These are provided as [handouts/downloads/email] - you can start using them immediately."</a:t>
            </a:r>
          </a:p>
          <a:p>
            <a:endParaRPr/>
          </a:p>
          <a:p>
            <a:r>
              <a:t>HOMEWORK (OPTIONAL):</a:t>
            </a:r>
          </a:p>
          <a:p>
            <a:r>
              <a:t>"Before Session 2, try 2-3 prompts from the starter library. Bring one example - success or challenge, both are valuable for learning."</a:t>
            </a:r>
          </a:p>
          <a:p>
            <a:endParaRPr/>
          </a:p>
          <a:p>
            <a:r>
              <a:t>TIMING: 5 minutes working + 2 minutes for resources explanation = 7 minutes total</a:t>
            </a:r>
          </a:p>
          <a:p>
            <a:r>
              <a:t>CHECKPOINT: You should finish this slide by 50 minutes</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ADE600-DBEA-1BCF-E9F1-E21E7E6BF968}"/>
              </a:ext>
            </a:extLst>
          </p:cNvPr>
          <p:cNvPicPr>
            <a:picLocks noChangeAspect="1"/>
          </p:cNvPicPr>
          <p:nvPr userDrawn="1"/>
        </p:nvPicPr>
        <p:blipFill>
          <a:blip r:embed="rId13"/>
          <a:srcRect l="7160" r="8686"/>
          <a:stretch>
            <a:fillRect/>
          </a:stretch>
        </p:blipFill>
        <p:spPr>
          <a:xfrm>
            <a:off x="-1" y="0"/>
            <a:ext cx="12192001" cy="6858000"/>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12/28/2025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pic>
        <p:nvPicPr>
          <p:cNvPr id="10" name="Picture 9">
            <a:extLst>
              <a:ext uri="{FF2B5EF4-FFF2-40B4-BE49-F238E27FC236}">
                <a16:creationId xmlns:a16="http://schemas.microsoft.com/office/drawing/2014/main" id="{242041BD-ECEB-DC23-E523-EE69477007A7}"/>
              </a:ext>
            </a:extLst>
          </p:cNvPr>
          <p:cNvPicPr>
            <a:picLocks noChangeAspect="1"/>
          </p:cNvPicPr>
          <p:nvPr userDrawn="1"/>
        </p:nvPicPr>
        <p:blipFill>
          <a:blip r:embed="rId14"/>
          <a:stretch>
            <a:fillRect/>
          </a:stretch>
        </p:blipFill>
        <p:spPr>
          <a:xfrm>
            <a:off x="11118970" y="5784970"/>
            <a:ext cx="1073030" cy="1073030"/>
          </a:xfrm>
          <a:prstGeom prst="rect">
            <a:avLst/>
          </a:prstGeom>
        </p:spPr>
      </p:pic>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6581" y="736091"/>
            <a:ext cx="10363200" cy="1470025"/>
          </a:xfrm>
        </p:spPr>
        <p:txBody>
          <a:bodyPr/>
          <a:lstStyle/>
          <a:p>
            <a:r>
              <a:rPr b="1" dirty="0"/>
              <a:t>AI-READY TEACHING</a:t>
            </a:r>
          </a:p>
          <a:p>
            <a:r>
              <a:rPr b="1" dirty="0"/>
              <a:t>Session 1 of 6</a:t>
            </a:r>
          </a:p>
        </p:txBody>
      </p:sp>
      <p:sp>
        <p:nvSpPr>
          <p:cNvPr id="3" name="Subtitle 2"/>
          <p:cNvSpPr>
            <a:spLocks noGrp="1"/>
          </p:cNvSpPr>
          <p:nvPr>
            <p:ph type="subTitle" idx="1"/>
          </p:nvPr>
        </p:nvSpPr>
        <p:spPr>
          <a:xfrm>
            <a:off x="1828800" y="2913420"/>
            <a:ext cx="8534400" cy="1752600"/>
          </a:xfrm>
        </p:spPr>
        <p:txBody>
          <a:bodyPr>
            <a:normAutofit/>
          </a:bodyPr>
          <a:lstStyle/>
          <a:p>
            <a:r>
              <a:rPr dirty="0">
                <a:solidFill>
                  <a:schemeClr val="tx1"/>
                </a:solidFill>
              </a:rPr>
              <a:t>AI Foundations &amp; UK Context</a:t>
            </a:r>
          </a:p>
          <a:p>
            <a:endParaRPr dirty="0">
              <a:solidFill>
                <a:schemeClr val="tx1"/>
              </a:solidFill>
            </a:endParaRPr>
          </a:p>
          <a:p>
            <a:r>
              <a:rPr dirty="0">
                <a:solidFill>
                  <a:schemeClr val="tx1"/>
                </a:solidFill>
              </a:rPr>
              <a:t>60 minutes</a:t>
            </a:r>
          </a:p>
          <a:p>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KEY TAKEAWAYS &amp; NEXT SESSION</a:t>
            </a:r>
          </a:p>
        </p:txBody>
      </p:sp>
      <p:sp>
        <p:nvSpPr>
          <p:cNvPr id="3" name="Content Placeholder 2"/>
          <p:cNvSpPr>
            <a:spLocks noGrp="1"/>
          </p:cNvSpPr>
          <p:nvPr>
            <p:ph idx="1"/>
          </p:nvPr>
        </p:nvSpPr>
        <p:spPr>
          <a:xfrm>
            <a:off x="1828800" y="1600201"/>
            <a:ext cx="9753600" cy="4525963"/>
          </a:xfrm>
        </p:spPr>
        <p:txBody>
          <a:bodyPr>
            <a:normAutofit fontScale="62500" lnSpcReduction="20000"/>
          </a:bodyPr>
          <a:lstStyle/>
          <a:p>
            <a:pPr marL="0" indent="0">
              <a:buNone/>
            </a:pPr>
            <a:r>
              <a:rPr b="1" dirty="0"/>
              <a:t>REMEMBER:</a:t>
            </a:r>
          </a:p>
          <a:p>
            <a:pPr marL="0" indent="0">
              <a:buNone/>
            </a:pPr>
            <a:r>
              <a:rPr dirty="0"/>
              <a:t>• AI predicts patterns, doesn't understand (hallucinations)</a:t>
            </a:r>
          </a:p>
          <a:p>
            <a:pPr marL="0" indent="0">
              <a:buNone/>
            </a:pPr>
            <a:r>
              <a:rPr dirty="0"/>
              <a:t>• DfE: Teacher-facing first, pupil-facing needs great care</a:t>
            </a:r>
          </a:p>
          <a:p>
            <a:pPr marL="0" indent="0">
              <a:buNone/>
            </a:pPr>
            <a:r>
              <a:rPr dirty="0"/>
              <a:t>• Human judgement is non-negotiable</a:t>
            </a:r>
          </a:p>
          <a:p>
            <a:pPr marL="0" indent="0">
              <a:buNone/>
            </a:pPr>
            <a:r>
              <a:rPr dirty="0"/>
              <a:t>• You are accountable</a:t>
            </a:r>
          </a:p>
          <a:p>
            <a:pPr marL="0" indent="0">
              <a:buNone/>
            </a:pPr>
            <a:r>
              <a:rPr dirty="0"/>
              <a:t>• AI assists, humans decide</a:t>
            </a:r>
          </a:p>
          <a:p>
            <a:pPr marL="0" indent="0">
              <a:buNone/>
            </a:pPr>
            <a:endParaRPr dirty="0"/>
          </a:p>
          <a:p>
            <a:pPr marL="0" indent="0">
              <a:buNone/>
            </a:pPr>
            <a:r>
              <a:rPr b="1" dirty="0"/>
              <a:t>SESSION 2 PREVIEW:</a:t>
            </a:r>
          </a:p>
          <a:p>
            <a:pPr marL="0" indent="0">
              <a:buNone/>
            </a:pPr>
            <a:r>
              <a:rPr dirty="0"/>
              <a:t>Legal &amp; Ethical Framework</a:t>
            </a:r>
          </a:p>
          <a:p>
            <a:pPr marL="0" indent="0">
              <a:buNone/>
            </a:pPr>
            <a:r>
              <a:rPr dirty="0"/>
              <a:t>• Data protection</a:t>
            </a:r>
          </a:p>
          <a:p>
            <a:pPr marL="0" indent="0">
              <a:buNone/>
            </a:pPr>
            <a:r>
              <a:rPr dirty="0"/>
              <a:t>• IP rights</a:t>
            </a:r>
          </a:p>
          <a:p>
            <a:pPr marL="0" indent="0">
              <a:buNone/>
            </a:pPr>
            <a:r>
              <a:rPr dirty="0"/>
              <a:t>• Safeguarding essentials</a:t>
            </a:r>
          </a:p>
          <a:p>
            <a:pPr marL="0" indent="0">
              <a:buNone/>
            </a:pPr>
            <a:endParaRPr dirty="0"/>
          </a:p>
          <a:p>
            <a:pPr marL="0" indent="0">
              <a:buNone/>
            </a:pPr>
            <a:r>
              <a:rPr dirty="0"/>
              <a:t>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PRIOR KNOWLEDGE &amp; OBJECTIVES</a:t>
            </a:r>
          </a:p>
        </p:txBody>
      </p:sp>
      <p:sp>
        <p:nvSpPr>
          <p:cNvPr id="3" name="Content Placeholder 2"/>
          <p:cNvSpPr>
            <a:spLocks noGrp="1"/>
          </p:cNvSpPr>
          <p:nvPr>
            <p:ph idx="1"/>
          </p:nvPr>
        </p:nvSpPr>
        <p:spPr>
          <a:xfrm>
            <a:off x="1877960" y="1600201"/>
            <a:ext cx="9704439" cy="5115231"/>
          </a:xfrm>
        </p:spPr>
        <p:txBody>
          <a:bodyPr>
            <a:normAutofit fontScale="55000" lnSpcReduction="20000"/>
          </a:bodyPr>
          <a:lstStyle/>
          <a:p>
            <a:pPr marL="0" indent="0">
              <a:buNone/>
            </a:pPr>
            <a:r>
              <a:rPr b="1" dirty="0"/>
              <a:t>PRIOR KNOWLEDGE CHECK - Show of hands:</a:t>
            </a:r>
          </a:p>
          <a:p>
            <a:pPr marL="0" indent="0">
              <a:buNone/>
            </a:pPr>
            <a:r>
              <a:rPr dirty="0"/>
              <a:t>A. Never used AI</a:t>
            </a:r>
          </a:p>
          <a:p>
            <a:pPr marL="0" indent="0">
              <a:buNone/>
            </a:pPr>
            <a:r>
              <a:rPr dirty="0"/>
              <a:t>B. Tried personally</a:t>
            </a:r>
          </a:p>
          <a:p>
            <a:pPr marL="0" indent="0">
              <a:buNone/>
            </a:pPr>
            <a:r>
              <a:rPr dirty="0"/>
              <a:t>C. Use for work</a:t>
            </a:r>
          </a:p>
          <a:p>
            <a:pPr marL="0" indent="0">
              <a:buNone/>
            </a:pPr>
            <a:r>
              <a:rPr dirty="0"/>
              <a:t>D. Regular user</a:t>
            </a:r>
          </a:p>
          <a:p>
            <a:pPr marL="0" indent="0">
              <a:buNone/>
            </a:pPr>
            <a:r>
              <a:rPr dirty="0"/>
              <a:t>E. Used with students</a:t>
            </a:r>
            <a:endParaRPr lang="en-US" dirty="0"/>
          </a:p>
          <a:p>
            <a:pPr marL="0" indent="0">
              <a:buNone/>
            </a:pPr>
            <a:endParaRPr lang="en-GB" dirty="0"/>
          </a:p>
          <a:p>
            <a:pPr marL="0" indent="0">
              <a:buNone/>
            </a:pPr>
            <a:endParaRPr lang="en-GB" dirty="0"/>
          </a:p>
          <a:p>
            <a:pPr marL="0" indent="0">
              <a:buNone/>
            </a:pPr>
            <a:endParaRPr dirty="0"/>
          </a:p>
          <a:p>
            <a:pPr marL="0" indent="0">
              <a:buNone/>
            </a:pPr>
            <a:r>
              <a:rPr b="1" dirty="0"/>
              <a:t>TODAY YOU WILL:</a:t>
            </a:r>
          </a:p>
          <a:p>
            <a:pPr marL="0" indent="0">
              <a:buNone/>
            </a:pPr>
            <a:r>
              <a:rPr dirty="0"/>
              <a:t>✓ </a:t>
            </a:r>
            <a:r>
              <a:rPr lang="en-US" dirty="0"/>
              <a:t>Find out</a:t>
            </a:r>
            <a:r>
              <a:rPr dirty="0"/>
              <a:t> how generative AI works and its limitations</a:t>
            </a:r>
          </a:p>
          <a:p>
            <a:pPr marL="0" indent="0">
              <a:buNone/>
            </a:pPr>
            <a:r>
              <a:rPr dirty="0"/>
              <a:t>✓ Know the DfE three-principle framework</a:t>
            </a:r>
          </a:p>
          <a:p>
            <a:pPr marL="0" indent="0">
              <a:buNone/>
            </a:pPr>
            <a:r>
              <a:rPr dirty="0"/>
              <a:t>✓ Generate and evaluate a lesson plan using AI</a:t>
            </a:r>
          </a:p>
          <a:p>
            <a:pPr marL="0" indent="0">
              <a:buNone/>
            </a:pPr>
            <a:r>
              <a:rPr dirty="0"/>
              <a:t>✓ Leave with a usable resource</a:t>
            </a:r>
          </a:p>
          <a:p>
            <a:pPr marL="0" indent="0">
              <a:buNone/>
            </a:pPr>
            <a:endParaRPr lang="en-US" dirty="0"/>
          </a:p>
          <a:p>
            <a:pPr marL="0" indent="0">
              <a:buNone/>
            </a:pPr>
            <a:endParaRPr dirty="0"/>
          </a:p>
          <a:p>
            <a:pPr marL="0" indent="0">
              <a:buNone/>
            </a:pPr>
            <a:r>
              <a:rPr dirty="0"/>
              <a:t>UNESCO: LO1.1.1, LO1.1.2, LO3.1.1, LO3.1.2, LO3.1.3</a:t>
            </a:r>
          </a:p>
          <a:p>
            <a:pPr marL="0" indent="0">
              <a:buNone/>
            </a:pPr>
            <a:r>
              <a:rPr dirty="0"/>
              <a:t>DfE: DFE-WHAT, DFE-OPP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WHAT IS GENERATIVE AI?</a:t>
            </a:r>
          </a:p>
        </p:txBody>
      </p:sp>
      <p:sp>
        <p:nvSpPr>
          <p:cNvPr id="3" name="Content Placeholder 2"/>
          <p:cNvSpPr>
            <a:spLocks noGrp="1"/>
          </p:cNvSpPr>
          <p:nvPr>
            <p:ph idx="1"/>
          </p:nvPr>
        </p:nvSpPr>
        <p:spPr>
          <a:xfrm>
            <a:off x="1799304" y="1297858"/>
            <a:ext cx="9783096" cy="5378245"/>
          </a:xfrm>
        </p:spPr>
        <p:txBody>
          <a:bodyPr>
            <a:normAutofit fontScale="62500" lnSpcReduction="20000"/>
          </a:bodyPr>
          <a:lstStyle/>
          <a:p>
            <a:pPr marL="0" indent="0">
              <a:buNone/>
            </a:pPr>
            <a:r>
              <a:rPr dirty="0"/>
              <a:t>Traditional AI: Analyses &amp; recommends (Netflix, spam filters)</a:t>
            </a:r>
          </a:p>
          <a:p>
            <a:pPr marL="0" indent="0">
              <a:buNone/>
            </a:pPr>
            <a:r>
              <a:rPr dirty="0"/>
              <a:t>Generative AI: CREATES new content (ChatGPT, Copilot)</a:t>
            </a:r>
          </a:p>
          <a:p>
            <a:pPr marL="0" indent="0">
              <a:buNone/>
            </a:pPr>
            <a:endParaRPr dirty="0"/>
          </a:p>
          <a:p>
            <a:pPr marL="0" indent="0">
              <a:buNone/>
            </a:pPr>
            <a:r>
              <a:rPr b="1" dirty="0"/>
              <a:t>HOW IT WORKS:</a:t>
            </a:r>
          </a:p>
          <a:p>
            <a:pPr marL="0" indent="0">
              <a:buNone/>
            </a:pPr>
            <a:r>
              <a:rPr dirty="0"/>
              <a:t>1. Trained on billions of </a:t>
            </a:r>
            <a:r>
              <a:rPr lang="en-US" dirty="0"/>
              <a:t>pieces of </a:t>
            </a:r>
            <a:r>
              <a:rPr dirty="0"/>
              <a:t>texts</a:t>
            </a:r>
          </a:p>
          <a:p>
            <a:pPr marL="0" indent="0">
              <a:buNone/>
            </a:pPr>
            <a:r>
              <a:rPr dirty="0"/>
              <a:t>2. Learns word patterns/connections</a:t>
            </a:r>
          </a:p>
          <a:p>
            <a:pPr marL="0" indent="0">
              <a:buNone/>
            </a:pPr>
            <a:r>
              <a:rPr dirty="0"/>
              <a:t>3. Predicts 'what comes next'</a:t>
            </a:r>
          </a:p>
          <a:p>
            <a:pPr marL="0" indent="0">
              <a:buNone/>
            </a:pPr>
            <a:r>
              <a:rPr dirty="0"/>
              <a:t>4. Generates based on probability</a:t>
            </a:r>
          </a:p>
          <a:p>
            <a:pPr marL="0" indent="0">
              <a:buNone/>
            </a:pPr>
            <a:endParaRPr dirty="0"/>
          </a:p>
          <a:p>
            <a:pPr marL="0" indent="0">
              <a:buNone/>
            </a:pPr>
            <a:r>
              <a:rPr b="1" dirty="0"/>
              <a:t>CRITICAL LIMITATION: 'HALLUCINATIONS'</a:t>
            </a:r>
          </a:p>
          <a:p>
            <a:pPr marL="0" indent="0">
              <a:buNone/>
            </a:pPr>
            <a:r>
              <a:rPr dirty="0"/>
              <a:t>❌ Cannot verify facts</a:t>
            </a:r>
          </a:p>
          <a:p>
            <a:pPr marL="0" indent="0">
              <a:buNone/>
            </a:pPr>
            <a:r>
              <a:rPr dirty="0"/>
              <a:t>❌ Sounds confident while being wrong</a:t>
            </a:r>
          </a:p>
          <a:p>
            <a:pPr marL="0" indent="0">
              <a:buNone/>
            </a:pPr>
            <a:r>
              <a:rPr dirty="0"/>
              <a:t>❌ No understanding, just pattern prediction</a:t>
            </a:r>
          </a:p>
          <a:p>
            <a:pPr marL="0" indent="0">
              <a:buNone/>
            </a:pPr>
            <a:endParaRPr dirty="0"/>
          </a:p>
          <a:p>
            <a:pPr marL="0" indent="0">
              <a:buNone/>
            </a:pPr>
            <a:r>
              <a:rPr dirty="0"/>
              <a:t>Your expertise = quality control</a:t>
            </a:r>
          </a:p>
          <a:p>
            <a:pPr marL="0" indent="0">
              <a:buNone/>
            </a:pPr>
            <a:endParaRPr dirty="0"/>
          </a:p>
          <a:p>
            <a:pPr marL="0" indent="0">
              <a:buNone/>
            </a:pPr>
            <a:r>
              <a:rPr dirty="0"/>
              <a:t>UNESCO: LO3.1</a:t>
            </a:r>
            <a:r>
              <a:rPr lang="en-GB" dirty="0"/>
              <a:t>.1</a:t>
            </a:r>
            <a:r>
              <a:rPr dirty="0"/>
              <a:t>, LO1.1.1 | DfE: DFE-WHAT</a:t>
            </a:r>
          </a:p>
        </p:txBody>
      </p:sp>
      <p:pic>
        <p:nvPicPr>
          <p:cNvPr id="5" name="Picture 4">
            <a:extLst>
              <a:ext uri="{FF2B5EF4-FFF2-40B4-BE49-F238E27FC236}">
                <a16:creationId xmlns:a16="http://schemas.microsoft.com/office/drawing/2014/main" id="{CB0321F1-43F0-54A5-EB32-41A8CE6E6C2B}"/>
              </a:ext>
            </a:extLst>
          </p:cNvPr>
          <p:cNvPicPr>
            <a:picLocks noChangeAspect="1"/>
          </p:cNvPicPr>
          <p:nvPr/>
        </p:nvPicPr>
        <p:blipFill>
          <a:blip r:embed="rId3"/>
          <a:stretch>
            <a:fillRect/>
          </a:stretch>
        </p:blipFill>
        <p:spPr>
          <a:xfrm>
            <a:off x="6964516" y="2094270"/>
            <a:ext cx="2834968" cy="425245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DFE THREE-PRINCIPLE FRAMEWORK</a:t>
            </a:r>
          </a:p>
        </p:txBody>
      </p:sp>
      <p:sp>
        <p:nvSpPr>
          <p:cNvPr id="3" name="Content Placeholder 2"/>
          <p:cNvSpPr>
            <a:spLocks noGrp="1"/>
          </p:cNvSpPr>
          <p:nvPr>
            <p:ph idx="1"/>
          </p:nvPr>
        </p:nvSpPr>
        <p:spPr>
          <a:xfrm>
            <a:off x="1553498" y="1600201"/>
            <a:ext cx="5566696" cy="4983161"/>
          </a:xfrm>
        </p:spPr>
        <p:txBody>
          <a:bodyPr>
            <a:normAutofit fontScale="55000" lnSpcReduction="20000"/>
          </a:bodyPr>
          <a:lstStyle/>
          <a:p>
            <a:pPr marL="0" indent="0">
              <a:buNone/>
            </a:pPr>
            <a:r>
              <a:rPr b="1" dirty="0"/>
              <a:t>PRINCIPLE 1: TEACHER-FACING FIRST</a:t>
            </a:r>
          </a:p>
          <a:p>
            <a:pPr marL="0" indent="0">
              <a:buNone/>
            </a:pPr>
            <a:r>
              <a:rPr dirty="0"/>
              <a:t>Lower risk | Planning, resources, admin, feedback</a:t>
            </a:r>
          </a:p>
          <a:p>
            <a:pPr marL="0" indent="0">
              <a:buNone/>
            </a:pPr>
            <a:r>
              <a:rPr dirty="0"/>
              <a:t>'AI helps teachers focus on teaching'</a:t>
            </a:r>
          </a:p>
          <a:p>
            <a:pPr marL="0" indent="0">
              <a:buNone/>
            </a:pPr>
            <a:endParaRPr dirty="0"/>
          </a:p>
          <a:p>
            <a:pPr marL="0" indent="0">
              <a:buNone/>
            </a:pPr>
            <a:r>
              <a:rPr b="1" dirty="0"/>
              <a:t>PRINCIPLE 2: PUPIL-FACING = GREAT CARE</a:t>
            </a:r>
          </a:p>
          <a:p>
            <a:pPr marL="0" indent="0">
              <a:buNone/>
            </a:pPr>
            <a:r>
              <a:rPr dirty="0"/>
              <a:t>Evidence emerging | KCSIE compliance, age restrictions (13+/18+)</a:t>
            </a:r>
          </a:p>
          <a:p>
            <a:pPr marL="0" indent="0">
              <a:buNone/>
            </a:pPr>
            <a:r>
              <a:rPr dirty="0"/>
              <a:t>Risk assessments, supervision, monitoring required</a:t>
            </a:r>
          </a:p>
          <a:p>
            <a:pPr marL="0" indent="0">
              <a:buNone/>
            </a:pPr>
            <a:endParaRPr dirty="0"/>
          </a:p>
          <a:p>
            <a:pPr marL="0" indent="0">
              <a:buNone/>
            </a:pPr>
            <a:r>
              <a:rPr b="1" dirty="0"/>
              <a:t>PRINCIPLE 3: HUMAN JUDGEMENT NON-NEGOTIABLE</a:t>
            </a:r>
          </a:p>
          <a:p>
            <a:pPr marL="0" indent="0">
              <a:buNone/>
            </a:pPr>
            <a:r>
              <a:rPr dirty="0"/>
              <a:t>'AI cannot replace expert judgement' - DfE</a:t>
            </a:r>
          </a:p>
          <a:p>
            <a:pPr marL="0" indent="0">
              <a:buNone/>
            </a:pPr>
            <a:r>
              <a:rPr dirty="0"/>
              <a:t>Teacher remains accountable for all outputs</a:t>
            </a:r>
          </a:p>
          <a:p>
            <a:pPr marL="0" indent="0">
              <a:buNone/>
            </a:pPr>
            <a:endParaRPr dirty="0"/>
          </a:p>
          <a:p>
            <a:pPr marL="0" indent="0">
              <a:buNone/>
            </a:pPr>
            <a:r>
              <a:rPr dirty="0"/>
              <a:t>AI assists. Humans decide.</a:t>
            </a:r>
          </a:p>
          <a:p>
            <a:pPr marL="0" indent="0">
              <a:buNone/>
            </a:pPr>
            <a:endParaRPr dirty="0"/>
          </a:p>
          <a:p>
            <a:pPr marL="0" indent="0">
              <a:buNone/>
            </a:pPr>
            <a:r>
              <a:rPr dirty="0"/>
              <a:t>UNESCO: LO4.1.3, LO2.2.3, LO1.2.4 | DfE: DFE-OPP, DFE-SAFE</a:t>
            </a:r>
          </a:p>
        </p:txBody>
      </p:sp>
      <p:pic>
        <p:nvPicPr>
          <p:cNvPr id="5" name="Picture 4">
            <a:extLst>
              <a:ext uri="{FF2B5EF4-FFF2-40B4-BE49-F238E27FC236}">
                <a16:creationId xmlns:a16="http://schemas.microsoft.com/office/drawing/2014/main" id="{5FEB279F-9A04-05A3-4AAB-A73C3C9C5B43}"/>
              </a:ext>
            </a:extLst>
          </p:cNvPr>
          <p:cNvPicPr>
            <a:picLocks noChangeAspect="1"/>
          </p:cNvPicPr>
          <p:nvPr/>
        </p:nvPicPr>
        <p:blipFill>
          <a:blip r:embed="rId3"/>
          <a:stretch>
            <a:fillRect/>
          </a:stretch>
        </p:blipFill>
        <p:spPr>
          <a:xfrm>
            <a:off x="7120194" y="1600201"/>
            <a:ext cx="2893961" cy="434094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HANDS-ON TASK (20 MINUTES)</a:t>
            </a:r>
          </a:p>
        </p:txBody>
      </p:sp>
      <p:sp>
        <p:nvSpPr>
          <p:cNvPr id="3" name="Content Placeholder 2"/>
          <p:cNvSpPr>
            <a:spLocks noGrp="1"/>
          </p:cNvSpPr>
          <p:nvPr>
            <p:ph idx="1"/>
          </p:nvPr>
        </p:nvSpPr>
        <p:spPr>
          <a:xfrm>
            <a:off x="1838632" y="1600201"/>
            <a:ext cx="5294670" cy="5184057"/>
          </a:xfrm>
        </p:spPr>
        <p:txBody>
          <a:bodyPr>
            <a:normAutofit fontScale="55000" lnSpcReduction="20000"/>
          </a:bodyPr>
          <a:lstStyle/>
          <a:p>
            <a:pPr marL="0" indent="0">
              <a:buNone/>
            </a:pPr>
            <a:r>
              <a:rPr b="1" dirty="0"/>
              <a:t>GENERATE AND EVALUATE A LESSON PLAN</a:t>
            </a:r>
          </a:p>
          <a:p>
            <a:pPr marL="0" indent="0">
              <a:buNone/>
            </a:pPr>
            <a:endParaRPr dirty="0"/>
          </a:p>
          <a:p>
            <a:pPr marL="0" indent="0">
              <a:buNone/>
            </a:pPr>
            <a:r>
              <a:rPr dirty="0"/>
              <a:t>1. Access ChatGPT: chat.openai.com</a:t>
            </a:r>
          </a:p>
          <a:p>
            <a:pPr marL="0" indent="0">
              <a:buNone/>
            </a:pPr>
            <a:r>
              <a:rPr dirty="0"/>
              <a:t>2. Use prompt from next slide (choose your phase/subject)</a:t>
            </a:r>
          </a:p>
          <a:p>
            <a:pPr marL="0" indent="0">
              <a:buNone/>
            </a:pPr>
            <a:r>
              <a:rPr dirty="0"/>
              <a:t>3. Generate output (2 mins)</a:t>
            </a:r>
          </a:p>
          <a:p>
            <a:pPr marL="0" indent="0">
              <a:buNone/>
            </a:pPr>
            <a:r>
              <a:rPr dirty="0"/>
              <a:t>4. Evaluate using checklist (8 mins)</a:t>
            </a:r>
          </a:p>
          <a:p>
            <a:pPr marL="0" indent="0">
              <a:buNone/>
            </a:pPr>
            <a:r>
              <a:rPr dirty="0"/>
              <a:t>5. Refine to classroom-ready (10 mins)</a:t>
            </a:r>
          </a:p>
          <a:p>
            <a:pPr marL="0" indent="0">
              <a:buNone/>
            </a:pPr>
            <a:endParaRPr dirty="0"/>
          </a:p>
          <a:p>
            <a:pPr marL="0" indent="0">
              <a:buNone/>
            </a:pPr>
            <a:r>
              <a:rPr b="1" dirty="0"/>
              <a:t>EVALUATION CHECKLIST:</a:t>
            </a:r>
          </a:p>
          <a:p>
            <a:pPr marL="0" indent="0">
              <a:buNone/>
            </a:pPr>
            <a:r>
              <a:rPr dirty="0"/>
              <a:t>✓ Accurate? (curriculum-aligned, factually correct)</a:t>
            </a:r>
          </a:p>
          <a:p>
            <a:pPr marL="0" indent="0">
              <a:buNone/>
            </a:pPr>
            <a:r>
              <a:rPr dirty="0"/>
              <a:t>✓ Appropriate? (age-suitable, ability)</a:t>
            </a:r>
          </a:p>
          <a:p>
            <a:pPr marL="0" indent="0">
              <a:buNone/>
            </a:pPr>
            <a:r>
              <a:rPr dirty="0"/>
              <a:t>✓ Complete? (gaps, safety)</a:t>
            </a:r>
          </a:p>
          <a:p>
            <a:pPr marL="0" indent="0">
              <a:buNone/>
            </a:pPr>
            <a:r>
              <a:rPr dirty="0"/>
              <a:t>✓ Usable? (time-saving vs manual)</a:t>
            </a:r>
            <a:endParaRPr lang="en-US" dirty="0"/>
          </a:p>
          <a:p>
            <a:pPr marL="0" indent="0">
              <a:buNone/>
            </a:pPr>
            <a:endParaRPr lang="en-GB" dirty="0"/>
          </a:p>
          <a:p>
            <a:pPr marL="0" indent="0">
              <a:buNone/>
            </a:pPr>
            <a:endParaRPr dirty="0"/>
          </a:p>
          <a:p>
            <a:pPr marL="0" indent="0">
              <a:buNone/>
            </a:pPr>
            <a:endParaRPr dirty="0"/>
          </a:p>
          <a:p>
            <a:pPr marL="0" indent="0">
              <a:buNone/>
            </a:pPr>
            <a:r>
              <a:rPr dirty="0"/>
              <a:t>UNESCO: LO1.1.1, LO3.1.3, LO4.1.1</a:t>
            </a:r>
          </a:p>
        </p:txBody>
      </p:sp>
      <p:pic>
        <p:nvPicPr>
          <p:cNvPr id="5" name="Picture 4">
            <a:extLst>
              <a:ext uri="{FF2B5EF4-FFF2-40B4-BE49-F238E27FC236}">
                <a16:creationId xmlns:a16="http://schemas.microsoft.com/office/drawing/2014/main" id="{FF533E1F-9AA1-45A8-FAA3-1345F3BB6A93}"/>
              </a:ext>
            </a:extLst>
          </p:cNvPr>
          <p:cNvPicPr>
            <a:picLocks noChangeAspect="1"/>
          </p:cNvPicPr>
          <p:nvPr/>
        </p:nvPicPr>
        <p:blipFill>
          <a:blip r:embed="rId3"/>
          <a:stretch>
            <a:fillRect/>
          </a:stretch>
        </p:blipFill>
        <p:spPr>
          <a:xfrm>
            <a:off x="7044811" y="1525793"/>
            <a:ext cx="2920181" cy="438027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PROMPTS - CHOOSE YOURS</a:t>
            </a:r>
          </a:p>
        </p:txBody>
      </p:sp>
      <p:sp>
        <p:nvSpPr>
          <p:cNvPr id="3" name="Content Placeholder 2"/>
          <p:cNvSpPr>
            <a:spLocks noGrp="1"/>
          </p:cNvSpPr>
          <p:nvPr>
            <p:ph idx="1"/>
          </p:nvPr>
        </p:nvSpPr>
        <p:spPr>
          <a:xfrm>
            <a:off x="1730476" y="1287361"/>
            <a:ext cx="5314335" cy="5297794"/>
          </a:xfrm>
        </p:spPr>
        <p:txBody>
          <a:bodyPr>
            <a:normAutofit fontScale="92500" lnSpcReduction="20000"/>
          </a:bodyPr>
          <a:lstStyle/>
          <a:p>
            <a:pPr marL="0" indent="0">
              <a:buNone/>
            </a:pPr>
            <a:r>
              <a:rPr sz="1600" b="1" dirty="0"/>
              <a:t>PRIMARY:</a:t>
            </a:r>
          </a:p>
          <a:p>
            <a:pPr marL="0" indent="0">
              <a:buNone/>
            </a:pPr>
            <a:r>
              <a:rPr sz="1600" dirty="0"/>
              <a:t>"Create a Year 3 science lesson on forces and magnets with practical investigation for mixed ability."</a:t>
            </a:r>
          </a:p>
          <a:p>
            <a:pPr marL="0" indent="0">
              <a:buNone/>
            </a:pPr>
            <a:endParaRPr sz="1600" dirty="0"/>
          </a:p>
          <a:p>
            <a:pPr marL="0" indent="0">
              <a:buNone/>
            </a:pPr>
            <a:r>
              <a:rPr sz="1600" b="1" dirty="0"/>
              <a:t>SECONDARY - CHOOSE ONE:</a:t>
            </a:r>
          </a:p>
          <a:p>
            <a:pPr marL="0" indent="0">
              <a:buNone/>
            </a:pPr>
            <a:r>
              <a:rPr sz="1600" b="1" dirty="0"/>
              <a:t>English: </a:t>
            </a:r>
            <a:r>
              <a:rPr sz="1600" dirty="0"/>
              <a:t>"GCSE lesson </a:t>
            </a:r>
            <a:r>
              <a:rPr sz="1600" dirty="0" err="1"/>
              <a:t>analysing</a:t>
            </a:r>
            <a:r>
              <a:rPr sz="1600" dirty="0"/>
              <a:t> power in Macbeth Act 1 Scene 7, differentiated"</a:t>
            </a:r>
          </a:p>
          <a:p>
            <a:pPr marL="0" indent="0">
              <a:buNone/>
            </a:pPr>
            <a:r>
              <a:rPr sz="1600" b="1" dirty="0" err="1"/>
              <a:t>Maths</a:t>
            </a:r>
            <a:r>
              <a:rPr sz="1600" b="1" dirty="0"/>
              <a:t>: </a:t>
            </a:r>
            <a:r>
              <a:rPr sz="1600" dirty="0"/>
              <a:t>"Year 9 Pythagoras' theorem with real-world contexts, scaffolded"</a:t>
            </a:r>
          </a:p>
          <a:p>
            <a:pPr marL="0" indent="0">
              <a:buNone/>
            </a:pPr>
            <a:r>
              <a:rPr sz="1600" b="1" dirty="0"/>
              <a:t>Science: </a:t>
            </a:r>
            <a:r>
              <a:rPr sz="1600" dirty="0"/>
              <a:t>"Year 10 Biology homeostasis with practical and exam questions"</a:t>
            </a:r>
          </a:p>
          <a:p>
            <a:pPr marL="0" indent="0">
              <a:buNone/>
            </a:pPr>
            <a:r>
              <a:rPr sz="1600" b="1" dirty="0"/>
              <a:t>History: </a:t>
            </a:r>
            <a:r>
              <a:rPr sz="1600" dirty="0"/>
              <a:t>"Year 7 Norman Conquest 1066 with source analysis"</a:t>
            </a:r>
          </a:p>
          <a:p>
            <a:pPr marL="0" indent="0">
              <a:buNone/>
            </a:pPr>
            <a:r>
              <a:rPr sz="1600" b="1" dirty="0"/>
              <a:t>Geography: </a:t>
            </a:r>
            <a:r>
              <a:rPr sz="1600" dirty="0"/>
              <a:t>"Year 9 tectonic hazards with earthquake case study"</a:t>
            </a:r>
          </a:p>
          <a:p>
            <a:pPr marL="0" indent="0">
              <a:buNone/>
            </a:pPr>
            <a:r>
              <a:rPr sz="1600" b="1" dirty="0"/>
              <a:t>MFL: </a:t>
            </a:r>
            <a:r>
              <a:rPr sz="1600" dirty="0"/>
              <a:t>"Year 8 Spanish </a:t>
            </a:r>
            <a:r>
              <a:rPr sz="1600" dirty="0" err="1"/>
              <a:t>preterite</a:t>
            </a:r>
            <a:r>
              <a:rPr sz="1600" dirty="0"/>
              <a:t> tense, cultural context, mixed ability"</a:t>
            </a:r>
          </a:p>
          <a:p>
            <a:pPr marL="0" indent="0">
              <a:buNone/>
            </a:pPr>
            <a:r>
              <a:rPr sz="1600" b="1" dirty="0"/>
              <a:t>PE: </a:t>
            </a:r>
            <a:r>
              <a:rPr sz="1600" dirty="0"/>
              <a:t>"Year 5 gymnastics partner balances, safety protocols"</a:t>
            </a:r>
          </a:p>
          <a:p>
            <a:pPr marL="0" indent="0">
              <a:buNone/>
            </a:pPr>
            <a:r>
              <a:rPr sz="1600" b="1" dirty="0"/>
              <a:t>Computing: </a:t>
            </a:r>
            <a:r>
              <a:rPr sz="1600" dirty="0"/>
              <a:t>"Year 8 computational thinking, unplugged activities"</a:t>
            </a:r>
          </a:p>
          <a:p>
            <a:pPr marL="0" indent="0">
              <a:buNone/>
            </a:pPr>
            <a:r>
              <a:rPr sz="1600" b="1" dirty="0"/>
              <a:t>DT: </a:t>
            </a:r>
            <a:r>
              <a:rPr sz="1600" dirty="0"/>
              <a:t>"Year 10 sustainable design with product analysis"</a:t>
            </a:r>
          </a:p>
          <a:p>
            <a:pPr marL="0" indent="0">
              <a:buNone/>
            </a:pPr>
            <a:endParaRPr sz="1600" dirty="0"/>
          </a:p>
          <a:p>
            <a:pPr marL="0" indent="0">
              <a:buNone/>
            </a:pPr>
            <a:r>
              <a:rPr sz="1600" dirty="0"/>
              <a:t>Adapt year/topic to what you're teaching soon</a:t>
            </a:r>
            <a:endParaRPr lang="en-US" sz="1600" dirty="0"/>
          </a:p>
          <a:p>
            <a:pPr marL="0" indent="0">
              <a:buNone/>
            </a:pPr>
            <a:endParaRPr lang="en-GB" sz="1600" dirty="0"/>
          </a:p>
          <a:p>
            <a:pPr marL="0" indent="0">
              <a:buNone/>
            </a:pPr>
            <a:r>
              <a:rPr lang="en-GB" sz="1600" b="1" dirty="0"/>
              <a:t>If you have used AI for lesson planning before, create a resources and adapt it for several different abilities</a:t>
            </a:r>
            <a:endParaRPr sz="1600" b="1" dirty="0"/>
          </a:p>
        </p:txBody>
      </p:sp>
      <p:pic>
        <p:nvPicPr>
          <p:cNvPr id="4" name="Picture 3">
            <a:extLst>
              <a:ext uri="{FF2B5EF4-FFF2-40B4-BE49-F238E27FC236}">
                <a16:creationId xmlns:a16="http://schemas.microsoft.com/office/drawing/2014/main" id="{342EA47D-A0EC-989D-C8E8-59F8B9665CF5}"/>
              </a:ext>
            </a:extLst>
          </p:cNvPr>
          <p:cNvPicPr>
            <a:picLocks noChangeAspect="1"/>
          </p:cNvPicPr>
          <p:nvPr/>
        </p:nvPicPr>
        <p:blipFill>
          <a:blip r:embed="rId3"/>
          <a:stretch>
            <a:fillRect/>
          </a:stretch>
        </p:blipFill>
        <p:spPr>
          <a:xfrm>
            <a:off x="7044811" y="1525793"/>
            <a:ext cx="2920181" cy="438027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DEBRIEF &amp; KEY INSIGHT</a:t>
            </a:r>
          </a:p>
        </p:txBody>
      </p:sp>
      <p:sp>
        <p:nvSpPr>
          <p:cNvPr id="3" name="Content Placeholder 2"/>
          <p:cNvSpPr>
            <a:spLocks noGrp="1"/>
          </p:cNvSpPr>
          <p:nvPr>
            <p:ph idx="1"/>
          </p:nvPr>
        </p:nvSpPr>
        <p:spPr>
          <a:xfrm>
            <a:off x="1818968" y="1600201"/>
            <a:ext cx="8770374" cy="4983161"/>
          </a:xfrm>
        </p:spPr>
        <p:txBody>
          <a:bodyPr>
            <a:normAutofit fontScale="92500" lnSpcReduction="10000"/>
          </a:bodyPr>
          <a:lstStyle/>
          <a:p>
            <a:pPr marL="0" indent="0">
              <a:buNone/>
            </a:pPr>
            <a:r>
              <a:rPr sz="1800" b="1" dirty="0"/>
              <a:t>DEBRIEF - Show of hands:</a:t>
            </a:r>
          </a:p>
          <a:p>
            <a:pPr marL="0" indent="0">
              <a:buNone/>
            </a:pPr>
            <a:r>
              <a:rPr sz="1800" dirty="0"/>
              <a:t>• Usable output with minor edits?</a:t>
            </a:r>
          </a:p>
          <a:p>
            <a:pPr marL="0" indent="0">
              <a:buNone/>
            </a:pPr>
            <a:r>
              <a:rPr sz="1800" dirty="0"/>
              <a:t>• Found inaccuracies?</a:t>
            </a:r>
          </a:p>
          <a:p>
            <a:pPr marL="0" indent="0">
              <a:buNone/>
            </a:pPr>
            <a:r>
              <a:rPr sz="1800" dirty="0"/>
              <a:t>• Time-saving?</a:t>
            </a:r>
          </a:p>
          <a:p>
            <a:pPr marL="0" indent="0">
              <a:buNone/>
            </a:pPr>
            <a:endParaRPr sz="1800" dirty="0"/>
          </a:p>
          <a:p>
            <a:pPr marL="0" indent="0">
              <a:buNone/>
            </a:pPr>
            <a:r>
              <a:rPr sz="1800" b="1" dirty="0"/>
              <a:t>THE MODEL:</a:t>
            </a:r>
          </a:p>
          <a:p>
            <a:pPr marL="0" indent="0">
              <a:buNone/>
            </a:pPr>
            <a:r>
              <a:rPr sz="1800" b="1" dirty="0"/>
              <a:t>AI provides: </a:t>
            </a:r>
            <a:r>
              <a:rPr sz="1800" dirty="0"/>
              <a:t>Draft structure in 30 seconds</a:t>
            </a:r>
          </a:p>
          <a:p>
            <a:pPr marL="0" indent="0">
              <a:buNone/>
            </a:pPr>
            <a:r>
              <a:rPr sz="1800" b="1" dirty="0"/>
              <a:t>You provide: </a:t>
            </a:r>
            <a:r>
              <a:rPr sz="1800" dirty="0"/>
              <a:t>Expertise, curriculum accuracy, student knowledge, quality assurance</a:t>
            </a:r>
          </a:p>
          <a:p>
            <a:pPr marL="0" indent="0">
              <a:buNone/>
            </a:pPr>
            <a:endParaRPr sz="1800" dirty="0"/>
          </a:p>
          <a:p>
            <a:pPr marL="0" indent="0">
              <a:buNone/>
            </a:pPr>
            <a:r>
              <a:rPr sz="1800" dirty="0"/>
              <a:t>Value = AI structure + Your professional refinement</a:t>
            </a:r>
          </a:p>
          <a:p>
            <a:pPr marL="0" indent="0">
              <a:buNone/>
            </a:pPr>
            <a:endParaRPr sz="1800" dirty="0"/>
          </a:p>
          <a:p>
            <a:pPr marL="0" indent="0">
              <a:buNone/>
            </a:pPr>
            <a:r>
              <a:rPr sz="1800" dirty="0"/>
              <a:t>Augmentation, not replacement.</a:t>
            </a:r>
          </a:p>
          <a:p>
            <a:pPr marL="0" indent="0">
              <a:buNone/>
            </a:pPr>
            <a:endParaRPr sz="1800" dirty="0"/>
          </a:p>
          <a:p>
            <a:pPr marL="0" indent="0">
              <a:buNone/>
            </a:pPr>
            <a:r>
              <a:rPr sz="1800" dirty="0"/>
              <a:t>One example to share?</a:t>
            </a:r>
          </a:p>
          <a:p>
            <a:pPr marL="0" indent="0">
              <a:buNone/>
            </a:pPr>
            <a:endParaRPr lang="en-US" sz="1800" dirty="0"/>
          </a:p>
          <a:p>
            <a:pPr marL="0" indent="0">
              <a:buNone/>
            </a:pPr>
            <a:endParaRPr sz="1800" dirty="0"/>
          </a:p>
          <a:p>
            <a:pPr marL="0" indent="0">
              <a:buNone/>
            </a:pPr>
            <a:r>
              <a:rPr sz="1800" dirty="0"/>
              <a:t>UNESCO: LO1.1.1, LO4.1.3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HUMAN AGENCY &amp; ACCOUNTABILITY</a:t>
            </a:r>
          </a:p>
        </p:txBody>
      </p:sp>
      <p:sp>
        <p:nvSpPr>
          <p:cNvPr id="3" name="Content Placeholder 2"/>
          <p:cNvSpPr>
            <a:spLocks noGrp="1"/>
          </p:cNvSpPr>
          <p:nvPr>
            <p:ph idx="1"/>
          </p:nvPr>
        </p:nvSpPr>
        <p:spPr>
          <a:xfrm>
            <a:off x="1750143" y="1372267"/>
            <a:ext cx="5149422" cy="5667630"/>
          </a:xfrm>
        </p:spPr>
        <p:txBody>
          <a:bodyPr>
            <a:normAutofit lnSpcReduction="10000"/>
          </a:bodyPr>
          <a:lstStyle/>
          <a:p>
            <a:pPr marL="0" indent="0">
              <a:buNone/>
            </a:pPr>
            <a:r>
              <a:rPr sz="1600" b="1" dirty="0"/>
              <a:t>WHY HUMAN OVERSIGHT MATTERS:</a:t>
            </a:r>
          </a:p>
          <a:p>
            <a:pPr marL="0" indent="0">
              <a:buNone/>
            </a:pPr>
            <a:endParaRPr sz="1600" dirty="0"/>
          </a:p>
          <a:p>
            <a:pPr marL="0" indent="0">
              <a:buNone/>
            </a:pPr>
            <a:r>
              <a:rPr sz="1600" b="1" dirty="0"/>
              <a:t>AI doesn't know:</a:t>
            </a:r>
          </a:p>
          <a:p>
            <a:pPr marL="0" indent="0">
              <a:buNone/>
            </a:pPr>
            <a:r>
              <a:rPr sz="1600" dirty="0"/>
              <a:t>✗ Your curriculum specifics</a:t>
            </a:r>
          </a:p>
          <a:p>
            <a:pPr marL="0" indent="0">
              <a:buNone/>
            </a:pPr>
            <a:r>
              <a:rPr sz="1600" dirty="0"/>
              <a:t>✗ Your students (SEN, prior learning, context)</a:t>
            </a:r>
          </a:p>
          <a:p>
            <a:pPr marL="0" indent="0">
              <a:buNone/>
            </a:pPr>
            <a:r>
              <a:rPr sz="1600" dirty="0"/>
              <a:t>✗ Your school (policies, resources)</a:t>
            </a:r>
          </a:p>
          <a:p>
            <a:pPr marL="0" indent="0">
              <a:buNone/>
            </a:pPr>
            <a:r>
              <a:rPr sz="1600" dirty="0"/>
              <a:t>✗ Last week's lesson</a:t>
            </a:r>
          </a:p>
          <a:p>
            <a:pPr marL="0" indent="0">
              <a:buNone/>
            </a:pPr>
            <a:endParaRPr sz="1600" dirty="0"/>
          </a:p>
          <a:p>
            <a:pPr marL="0" indent="0">
              <a:buNone/>
            </a:pPr>
            <a:r>
              <a:rPr sz="1600" dirty="0"/>
              <a:t>AI is human-designed (with biases, priorities, exclusions)</a:t>
            </a:r>
          </a:p>
          <a:p>
            <a:pPr marL="0" indent="0">
              <a:buNone/>
            </a:pPr>
            <a:endParaRPr sz="1600" dirty="0"/>
          </a:p>
          <a:p>
            <a:pPr marL="0" indent="0">
              <a:buNone/>
            </a:pPr>
            <a:r>
              <a:rPr sz="1600" b="1" dirty="0"/>
              <a:t>YOU ARE ACCOUNTABLE FOR:</a:t>
            </a:r>
          </a:p>
          <a:p>
            <a:pPr marL="0" indent="0">
              <a:buNone/>
            </a:pPr>
            <a:r>
              <a:rPr sz="1600" dirty="0"/>
              <a:t>✓ Accuracy  ✓ Appropriateness  ✓ Safeguarding</a:t>
            </a:r>
          </a:p>
          <a:p>
            <a:pPr marL="0" indent="0">
              <a:buNone/>
            </a:pPr>
            <a:r>
              <a:rPr sz="1600" dirty="0"/>
              <a:t>✓ Bias detection  ✓ Educational outcomes</a:t>
            </a:r>
          </a:p>
          <a:p>
            <a:pPr marL="0" indent="0">
              <a:buNone/>
            </a:pPr>
            <a:endParaRPr sz="1600" dirty="0"/>
          </a:p>
          <a:p>
            <a:pPr marL="0" indent="0">
              <a:buNone/>
            </a:pPr>
            <a:r>
              <a:rPr sz="1600" dirty="0"/>
              <a:t>Example: AI feedback to student with dyslexia who just gained confidence.</a:t>
            </a:r>
          </a:p>
          <a:p>
            <a:pPr marL="0" indent="0">
              <a:buNone/>
            </a:pPr>
            <a:r>
              <a:rPr sz="1600" dirty="0"/>
              <a:t>AI gives harsh criticism. It doesn't know context. Damage = your responsibility.</a:t>
            </a:r>
          </a:p>
          <a:p>
            <a:pPr marL="0" indent="0">
              <a:buNone/>
            </a:pPr>
            <a:endParaRPr sz="1600" dirty="0"/>
          </a:p>
          <a:p>
            <a:pPr marL="0" indent="0">
              <a:buNone/>
            </a:pPr>
            <a:r>
              <a:rPr sz="1600" dirty="0"/>
              <a:t>UNESCO: LO1.1.2, LO1.1.4, LO1.2.4 | DfE: DFE-OPP</a:t>
            </a:r>
          </a:p>
        </p:txBody>
      </p:sp>
      <p:pic>
        <p:nvPicPr>
          <p:cNvPr id="5" name="Picture 4">
            <a:extLst>
              <a:ext uri="{FF2B5EF4-FFF2-40B4-BE49-F238E27FC236}">
                <a16:creationId xmlns:a16="http://schemas.microsoft.com/office/drawing/2014/main" id="{E16B197D-06A4-9BC3-B392-2613768F40C5}"/>
              </a:ext>
            </a:extLst>
          </p:cNvPr>
          <p:cNvPicPr>
            <a:picLocks noChangeAspect="1"/>
          </p:cNvPicPr>
          <p:nvPr/>
        </p:nvPicPr>
        <p:blipFill>
          <a:blip r:embed="rId3"/>
          <a:stretch>
            <a:fillRect/>
          </a:stretch>
        </p:blipFill>
        <p:spPr>
          <a:xfrm>
            <a:off x="6774873" y="1372268"/>
            <a:ext cx="3130683" cy="469602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FINAL TASK &amp; RESOURCES</a:t>
            </a:r>
          </a:p>
        </p:txBody>
      </p:sp>
      <p:sp>
        <p:nvSpPr>
          <p:cNvPr id="3" name="Content Placeholder 2"/>
          <p:cNvSpPr>
            <a:spLocks noGrp="1"/>
          </p:cNvSpPr>
          <p:nvPr>
            <p:ph idx="1"/>
          </p:nvPr>
        </p:nvSpPr>
        <p:spPr>
          <a:xfrm>
            <a:off x="1740310" y="1600201"/>
            <a:ext cx="9842090" cy="4525963"/>
          </a:xfrm>
        </p:spPr>
        <p:txBody>
          <a:bodyPr>
            <a:normAutofit fontScale="62500" lnSpcReduction="20000"/>
          </a:bodyPr>
          <a:lstStyle/>
          <a:p>
            <a:pPr marL="0" indent="0">
              <a:buNone/>
            </a:pPr>
            <a:r>
              <a:rPr b="1" dirty="0"/>
              <a:t>COMPLETE YOUR LESSON PLAN REFINEMENT (5 MINS):</a:t>
            </a:r>
          </a:p>
          <a:p>
            <a:pPr marL="0" indent="0">
              <a:buNone/>
            </a:pPr>
            <a:r>
              <a:rPr dirty="0"/>
              <a:t>✓ Fact-check against curriculum</a:t>
            </a:r>
          </a:p>
          <a:p>
            <a:pPr marL="0" indent="0">
              <a:buNone/>
            </a:pPr>
            <a:r>
              <a:rPr dirty="0"/>
              <a:t>✓ Add your student context</a:t>
            </a:r>
          </a:p>
          <a:p>
            <a:pPr marL="0" indent="0">
              <a:buNone/>
            </a:pPr>
            <a:r>
              <a:rPr dirty="0"/>
              <a:t>✓ Note what you changed and why</a:t>
            </a:r>
          </a:p>
          <a:p>
            <a:pPr marL="0" indent="0">
              <a:buNone/>
            </a:pPr>
            <a:endParaRPr dirty="0"/>
          </a:p>
          <a:p>
            <a:pPr marL="0" indent="0">
              <a:buNone/>
            </a:pPr>
            <a:r>
              <a:rPr b="1" dirty="0"/>
              <a:t>TAKEAWAY RESOURCES:</a:t>
            </a:r>
          </a:p>
          <a:p>
            <a:pPr marL="0" indent="0">
              <a:buNone/>
            </a:pPr>
            <a:r>
              <a:rPr dirty="0"/>
              <a:t>1. Prompt Starter Library (10 ready prompts)</a:t>
            </a:r>
          </a:p>
          <a:p>
            <a:pPr marL="0" indent="0">
              <a:buNone/>
            </a:pPr>
            <a:r>
              <a:rPr dirty="0"/>
              <a:t>2. 5-Minute AI Wins (quick applications)</a:t>
            </a:r>
          </a:p>
          <a:p>
            <a:pPr marL="0" indent="0">
              <a:buNone/>
            </a:pPr>
            <a:r>
              <a:rPr dirty="0"/>
              <a:t>3. Safety Checklist (one-page reference)</a:t>
            </a:r>
          </a:p>
          <a:p>
            <a:pPr marL="0" indent="0">
              <a:buNone/>
            </a:pPr>
            <a:r>
              <a:rPr dirty="0"/>
              <a:t>4. DfE Guidance Summary</a:t>
            </a:r>
          </a:p>
          <a:p>
            <a:pPr marL="0" indent="0">
              <a:buNone/>
            </a:pPr>
            <a:endParaRPr dirty="0"/>
          </a:p>
          <a:p>
            <a:pPr marL="0" indent="0">
              <a:buNone/>
            </a:pPr>
            <a:r>
              <a:rPr b="1" dirty="0"/>
              <a:t>BETWEEN NOW AND SESSION 2:</a:t>
            </a:r>
          </a:p>
          <a:p>
            <a:pPr marL="0" indent="0">
              <a:buNone/>
            </a:pPr>
            <a:r>
              <a:rPr dirty="0"/>
              <a:t>Try 2-3 prompts from the starter library</a:t>
            </a:r>
          </a:p>
          <a:p>
            <a:pPr marL="0" indent="0">
              <a:buNone/>
            </a:pPr>
            <a:r>
              <a:rPr dirty="0"/>
              <a:t>Bring one example (success or challenge)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85</TotalTime>
  <Words>2860</Words>
  <Application>Microsoft Office PowerPoint</Application>
  <PresentationFormat>Widescreen</PresentationFormat>
  <Paragraphs>410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AI-READY TEACHING Session 1 of 6</vt:lpstr>
      <vt:lpstr>PRIOR KNOWLEDGE &amp; OBJECTIVES</vt:lpstr>
      <vt:lpstr>WHAT IS GENERATIVE AI?</vt:lpstr>
      <vt:lpstr>DFE THREE-PRINCIPLE FRAMEWORK</vt:lpstr>
      <vt:lpstr>HANDS-ON TASK (20 MINUTES)</vt:lpstr>
      <vt:lpstr>PROMPTS - CHOOSE YOURS</vt:lpstr>
      <vt:lpstr>DEBRIEF &amp; KEY INSIGHT</vt:lpstr>
      <vt:lpstr>HUMAN AGENCY &amp; ACCOUNTABILITY</vt:lpstr>
      <vt:lpstr>FINAL TASK &amp; RESOURCES</vt:lpstr>
      <vt:lpstr>KEY TAKEAWAYS &amp; NEXT SESSION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Chris Calder</dc:creator>
  <cp:keywords/>
  <dc:description>generated using python-pptx</dc:description>
  <cp:lastModifiedBy>Chris Calder</cp:lastModifiedBy>
  <cp:revision>11</cp:revision>
  <dcterms:created xsi:type="dcterms:W3CDTF">2013-01-27T09:14:16Z</dcterms:created>
  <dcterms:modified xsi:type="dcterms:W3CDTF">2025-12-28T18:05:43Z</dcterms:modified>
  <cp:category/>
</cp:coreProperties>
</file>